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92" r:id="rId4"/>
    <p:sldId id="291" r:id="rId5"/>
    <p:sldId id="258" r:id="rId6"/>
    <p:sldId id="268" r:id="rId7"/>
    <p:sldId id="294" r:id="rId8"/>
    <p:sldId id="287" r:id="rId9"/>
    <p:sldId id="275" r:id="rId10"/>
    <p:sldId id="297" r:id="rId11"/>
    <p:sldId id="296" r:id="rId12"/>
    <p:sldId id="295" r:id="rId13"/>
    <p:sldId id="293" r:id="rId14"/>
    <p:sldId id="281" r:id="rId15"/>
    <p:sldId id="267"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88" autoAdjust="0"/>
  </p:normalViewPr>
  <p:slideViewPr>
    <p:cSldViewPr snapToGrid="0" snapToObjects="1">
      <p:cViewPr varScale="1">
        <p:scale>
          <a:sx n="88" d="100"/>
          <a:sy n="88" d="100"/>
        </p:scale>
        <p:origin x="1434"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24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24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24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24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24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24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2025-2027</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63121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Data Science Take-Home Exercise</a:t>
            </a: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a:p>
            <a:pPr algn="ctr">
              <a:defRPr sz="1800">
                <a:solidFill>
                  <a:srgbClr val="C8C8C8"/>
                </a:solidFill>
              </a:defRPr>
            </a:pP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2020-2027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143125" y="1417638"/>
            <a:ext cx="79057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District-Level Risk Assessment</a:t>
            </a:r>
            <a:endParaRPr lang="en-CA" dirty="0"/>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838200"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716803" y="1635721"/>
            <a:ext cx="2146300" cy="4216539"/>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a:t>
            </a:r>
            <a:r>
              <a:rPr lang="en-CA" sz="20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for feature importance </a:t>
            </a:r>
            <a:endParaRPr lang="en-CA" sz="2000" dirty="0"/>
          </a:p>
        </p:txBody>
      </p:sp>
    </p:spTree>
    <p:extLst>
      <p:ext uri="{BB962C8B-B14F-4D97-AF65-F5344CB8AC3E}">
        <p14:creationId xmlns:p14="http://schemas.microsoft.com/office/powerpoint/2010/main" val="30401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Spotlight on District 4 (Vaughan)</a:t>
            </a:r>
            <a:endParaRPr lang="en-CA" dirty="0"/>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District 4 (Vaughan) Scheduling Analysis</a:t>
            </a:r>
            <a:endParaRPr lang="en-CA" dirty="0"/>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090432" y="1295400"/>
            <a:ext cx="6739618" cy="530270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276570" y="1206516"/>
            <a:ext cx="4796178" cy="5386090"/>
          </a:xfrm>
          <a:prstGeom prst="rect">
            <a:avLst/>
          </a:prstGeom>
          <a:noFill/>
        </p:spPr>
        <p:txBody>
          <a:bodyPr wrap="square">
            <a:spAutoFit/>
          </a:bodyPr>
          <a:lstStyle/>
          <a:p>
            <a:pPr algn="l" latinLnBrk="1">
              <a:buNone/>
            </a:pPr>
            <a:r>
              <a:rPr lang="en-CA" sz="1600" b="1" i="0" dirty="0">
                <a:effectLst/>
                <a:latin typeface="Times New Roman" panose="02020603050405020304" pitchFamily="18" charset="0"/>
                <a:cs typeface="Times New Roman" panose="02020603050405020304" pitchFamily="18" charset="0"/>
              </a:rPr>
              <a:t>Executive Summary</a:t>
            </a:r>
            <a:endParaRPr lang="en-CA" sz="1400" b="1"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   • Average Officer Unavailability: 28.0/61 (45.9%)</a:t>
            </a:r>
          </a:p>
          <a:p>
            <a:pPr algn="l" latinLnBrk="1">
              <a:buNone/>
            </a:pPr>
            <a:r>
              <a:rPr lang="en-CA" sz="1400" b="0" i="0" dirty="0">
                <a:effectLst/>
                <a:latin typeface="Times New Roman" panose="02020603050405020304" pitchFamily="18" charset="0"/>
                <a:cs typeface="Times New Roman" panose="02020603050405020304" pitchFamily="18" charset="0"/>
              </a:rPr>
              <a:t>   • Maximum Single-Day Unavailability: 51.0 officers</a:t>
            </a:r>
          </a:p>
          <a:p>
            <a:pPr algn="l" latinLnBrk="1">
              <a:buNone/>
            </a:pPr>
            <a:r>
              <a:rPr lang="en-CA" sz="1400" b="0" i="0" dirty="0">
                <a:effectLst/>
                <a:latin typeface="Times New Roman" panose="02020603050405020304" pitchFamily="18" charset="0"/>
                <a:cs typeface="Times New Roman" panose="02020603050405020304" pitchFamily="18" charset="0"/>
              </a:rPr>
              <a:t>   • Average Officers Available: 33.0</a:t>
            </a:r>
          </a:p>
          <a:p>
            <a:pPr algn="l" latinLnBrk="1">
              <a:buNone/>
            </a:pPr>
            <a:r>
              <a:rPr lang="en-CA" sz="1400" b="0" i="0" dirty="0">
                <a:effectLst/>
                <a:latin typeface="Times New Roman" panose="02020603050405020304" pitchFamily="18" charset="0"/>
                <a:cs typeface="Times New Roman" panose="02020603050405020304" pitchFamily="18" charset="0"/>
              </a:rPr>
              <a:t>   • Average Daily Call Volume: 437.8 calls</a:t>
            </a:r>
          </a:p>
          <a:p>
            <a:pPr algn="l" latinLnBrk="1">
              <a:buNone/>
            </a:pPr>
            <a:r>
              <a:rPr lang="en-CA" sz="1400" b="0" i="0" dirty="0">
                <a:effectLst/>
                <a:latin typeface="Times New Roman" panose="02020603050405020304" pitchFamily="18" charset="0"/>
                <a:cs typeface="Times New Roman" panose="02020603050405020304" pitchFamily="18" charset="0"/>
              </a:rPr>
              <a:t>   • Total Calls Analyzed: 479,861</a:t>
            </a:r>
          </a:p>
          <a:p>
            <a:pPr algn="l" latinLnBrk="1">
              <a:buNone/>
            </a:pPr>
            <a:r>
              <a:rPr lang="en-CA" sz="1400" b="0" i="0" dirty="0">
                <a:effectLst/>
                <a:latin typeface="Times New Roman" panose="02020603050405020304" pitchFamily="18" charset="0"/>
                <a:cs typeface="Times New Roman" panose="02020603050405020304" pitchFamily="18" charset="0"/>
              </a:rPr>
              <a:t>   • Estimated Total Officers: 61</a:t>
            </a:r>
          </a:p>
          <a:p>
            <a:pPr algn="l" latinLnBrk="1">
              <a:buNone/>
            </a:pPr>
            <a:r>
              <a:rPr lang="en-CA" sz="1600" b="1" i="0" dirty="0">
                <a:effectLst/>
                <a:latin typeface="Times New Roman" panose="02020603050405020304" pitchFamily="18" charset="0"/>
                <a:cs typeface="Times New Roman" panose="02020603050405020304" pitchFamily="18" charset="0"/>
              </a:rPr>
              <a:t>Staffing Compliance Analysis</a:t>
            </a:r>
          </a:p>
          <a:p>
            <a:pPr algn="l" latinLnBrk="1">
              <a:buNone/>
            </a:pPr>
            <a:r>
              <a:rPr lang="en-CA" sz="1400" b="0" i="0" dirty="0">
                <a:effectLst/>
                <a:latin typeface="Times New Roman" panose="02020603050405020304" pitchFamily="18" charset="0"/>
                <a:cs typeface="Times New Roman" panose="02020603050405020304" pitchFamily="18" charset="0"/>
              </a:rPr>
              <a:t>   • Minimum Required Officers: 23</a:t>
            </a:r>
          </a:p>
          <a:p>
            <a:pPr algn="l" latinLnBrk="1">
              <a:buNone/>
            </a:pPr>
            <a:r>
              <a:rPr lang="en-CA" sz="1400" b="0" i="0" dirty="0">
                <a:effectLst/>
                <a:latin typeface="Times New Roman" panose="02020603050405020304" pitchFamily="18" charset="0"/>
                <a:cs typeface="Times New Roman" panose="02020603050405020304" pitchFamily="18" charset="0"/>
              </a:rPr>
              <a:t>   • Days Below Minimum Staffing: 55/1096 (5.0%)</a:t>
            </a:r>
          </a:p>
          <a:p>
            <a:pPr algn="l" latinLnBrk="1">
              <a:buNone/>
            </a:pPr>
            <a:r>
              <a:rPr lang="en-CA" sz="1400" b="0" i="0" dirty="0">
                <a:effectLst/>
                <a:latin typeface="Times New Roman" panose="02020603050405020304" pitchFamily="18" charset="0"/>
                <a:cs typeface="Times New Roman" panose="02020603050405020304" pitchFamily="18" charset="0"/>
              </a:rPr>
              <a:t>   • Staffing Compliance Rate: 95.0%</a:t>
            </a:r>
          </a:p>
          <a:p>
            <a:pPr algn="l" latinLnBrk="1">
              <a:buNone/>
            </a:pPr>
            <a:r>
              <a:rPr lang="en-CA" sz="1400" b="0" i="0" dirty="0">
                <a:effectLst/>
                <a:latin typeface="Times New Roman" panose="02020603050405020304" pitchFamily="18" charset="0"/>
                <a:cs typeface="Times New Roman" panose="02020603050405020304" pitchFamily="18" charset="0"/>
              </a:rPr>
              <a:t>   • Compliance Level: GOOD</a:t>
            </a:r>
          </a:p>
          <a:p>
            <a:pPr latinLnBrk="1"/>
            <a:r>
              <a:rPr lang="en-CA" sz="1400" dirty="0">
                <a:latin typeface="Times New Roman" panose="02020603050405020304" pitchFamily="18" charset="0"/>
                <a:cs typeface="Times New Roman" panose="02020603050405020304" pitchFamily="18" charset="0"/>
              </a:rPr>
              <a:t>   • Despite high staffing compliance, a combination of high call</a:t>
            </a:r>
          </a:p>
          <a:p>
            <a:pPr latinLnBrk="1"/>
            <a:r>
              <a:rPr lang="en-CA" sz="1400" dirty="0">
                <a:latin typeface="Times New Roman" panose="02020603050405020304" pitchFamily="18" charset="0"/>
                <a:cs typeface="Times New Roman" panose="02020603050405020304" pitchFamily="18" charset="0"/>
              </a:rPr>
              <a:t>volume, concentrated crime results in a HIGH overall operational risk for District 4.</a:t>
            </a: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600" b="1" i="0" dirty="0">
                <a:effectLst/>
                <a:latin typeface="Times New Roman" panose="02020603050405020304" pitchFamily="18" charset="0"/>
                <a:cs typeface="Times New Roman" panose="02020603050405020304" pitchFamily="18" charset="0"/>
              </a:rPr>
              <a:t>Risk Assessment</a:t>
            </a:r>
          </a:p>
          <a:p>
            <a:pPr algn="l" latinLnBrk="1">
              <a:buNone/>
            </a:pPr>
            <a:r>
              <a:rPr lang="en-CA" sz="1400" b="0" i="0" dirty="0">
                <a:effectLst/>
                <a:latin typeface="Times New Roman" panose="02020603050405020304" pitchFamily="18" charset="0"/>
                <a:cs typeface="Times New Roman" panose="02020603050405020304" pitchFamily="18" charset="0"/>
              </a:rPr>
              <a:t>   • Overall Risk Level: HIGH</a:t>
            </a:r>
          </a:p>
          <a:p>
            <a:pPr algn="l" latinLnBrk="1">
              <a:buNone/>
            </a:pPr>
            <a:r>
              <a:rPr lang="en-CA" sz="1400" b="0" i="0" dirty="0">
                <a:effectLst/>
                <a:latin typeface="Times New Roman" panose="02020603050405020304" pitchFamily="18" charset="0"/>
                <a:cs typeface="Times New Roman" panose="02020603050405020304" pitchFamily="18" charset="0"/>
              </a:rPr>
              <a:t>   • Availability Risk Score: 0.46</a:t>
            </a:r>
          </a:p>
          <a:p>
            <a:pPr algn="l" latinLnBrk="1">
              <a:buNone/>
            </a:pPr>
            <a:r>
              <a:rPr lang="en-CA" sz="1400" b="0" i="0" dirty="0">
                <a:effectLst/>
                <a:latin typeface="Times New Roman" panose="02020603050405020304" pitchFamily="18" charset="0"/>
                <a:cs typeface="Times New Roman" panose="02020603050405020304" pitchFamily="18" charset="0"/>
              </a:rPr>
              <a:t>   • Staffing Risk: LOW</a:t>
            </a:r>
          </a:p>
          <a:p>
            <a:pPr algn="l" latinLnBrk="1">
              <a:buNone/>
            </a:pPr>
            <a:r>
              <a:rPr lang="en-CA" sz="1600" b="1" i="0" dirty="0">
                <a:effectLst/>
                <a:latin typeface="Times New Roman" panose="02020603050405020304" pitchFamily="18" charset="0"/>
                <a:cs typeface="Times New Roman" panose="02020603050405020304" pitchFamily="18" charset="0"/>
              </a:rPr>
              <a:t>High Risk Periods Identified</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Months: June, July, August, September, October, November, December</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Days: Monday, Tuesday, Wednesday,  Thursday</a:t>
            </a:r>
          </a:p>
        </p:txBody>
      </p:sp>
    </p:spTree>
    <p:extLst>
      <p:ext uri="{BB962C8B-B14F-4D97-AF65-F5344CB8AC3E}">
        <p14:creationId xmlns:p14="http://schemas.microsoft.com/office/powerpoint/2010/main" val="84913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24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14</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231208"/>
            <a:ext cx="7910195" cy="5230727"/>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Surge resources, including 	specialized units, to District 4 to combat organized crime and gun violence</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Targeted patrols and investigative 	resources focused on auto theft corridors and known tow truck conflict zones</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Community partnerships 	to disrupt organized crime recruitment and illegal firearms trafficking</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4: </a:t>
            </a:r>
            <a:r>
              <a:rPr lang="en-CA" sz="2000" b="1" dirty="0">
                <a:latin typeface="Times New Roman" panose="02020603050405020304" pitchFamily="18" charset="0"/>
                <a:cs typeface="Times New Roman" panose="02020603050405020304" pitchFamily="18" charset="0"/>
              </a:rPr>
              <a:t>Systemic Efficiency</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Leverage data and intelligence to support 	advocacy for bail reform and stricter sentencing for firearms offences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3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24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24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1043762"/>
            <a:ext cx="10265716" cy="50338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Scan to download the file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r>
              <a:rPr lang="en-US" dirty="0">
                <a:latin typeface="Times New Roman" panose="02020603050405020304" pitchFamily="18" charset="0"/>
                <a:cs typeface="Times New Roman" panose="02020603050405020304" pitchFamily="18" charset="0"/>
              </a:rPr>
              <a:t>Scan to view :</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879908" y="1633285"/>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3896314" y="34290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95,150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24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Introduction &amp; Objective</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24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0420" y="1308245"/>
            <a:ext cx="3605180" cy="330090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Data Collection</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p:txBody>
      </p:sp>
      <p:sp>
        <p:nvSpPr>
          <p:cNvPr id="15" name="TextBox 14">
            <a:extLst>
              <a:ext uri="{FF2B5EF4-FFF2-40B4-BE49-F238E27FC236}">
                <a16:creationId xmlns:a16="http://schemas.microsoft.com/office/drawing/2014/main" id="{30017530-611A-AE77-6127-1158193BDEA6}"/>
              </a:ext>
            </a:extLst>
          </p:cNvPr>
          <p:cNvSpPr txBox="1"/>
          <p:nvPr/>
        </p:nvSpPr>
        <p:spPr>
          <a:xfrm>
            <a:off x="4127560" y="1292882"/>
            <a:ext cx="3873440" cy="4331955"/>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2025–2027</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ARIMA/LSTM time-series modeling and multivariate regression to identify underlying trends and reliable future projections</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13222826-487D-D379-0D66-CD41C11EE4F3}"/>
              </a:ext>
            </a:extLst>
          </p:cNvPr>
          <p:cNvSpPr txBox="1"/>
          <p:nvPr/>
        </p:nvSpPr>
        <p:spPr>
          <a:xfrm>
            <a:off x="8172450" y="1282383"/>
            <a:ext cx="3873440" cy="2823850"/>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
        <p:nvSpPr>
          <p:cNvPr id="3" name="Title 1">
            <a:extLst>
              <a:ext uri="{FF2B5EF4-FFF2-40B4-BE49-F238E27FC236}">
                <a16:creationId xmlns:a16="http://schemas.microsoft.com/office/drawing/2014/main" id="{5D024CFF-DD62-ECF7-3961-72C32B22514D}"/>
              </a:ext>
            </a:extLst>
          </p:cNvPr>
          <p:cNvSpPr txBox="1">
            <a:spLocks/>
          </p:cNvSpPr>
          <p:nvPr/>
        </p:nvSpPr>
        <p:spPr>
          <a:xfrm>
            <a:off x="729343" y="5423453"/>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sz="2400" dirty="0">
                <a:solidFill>
                  <a:schemeClr val="bg2"/>
                </a:solidFill>
                <a:latin typeface="Times New Roman" panose="02020603050405020304" pitchFamily="18" charset="0"/>
                <a:cs typeface="Times New Roman" panose="02020603050405020304" pitchFamily="18" charset="0"/>
              </a:rPr>
              <a:t>Provide data-driven insights to support strategic planning, optimize resource allocation, and enhance proactive crime prevention efforts for the York Regional Police</a:t>
            </a:r>
            <a:endParaRPr lang="en-CA" sz="24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997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24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05325" y="1417638"/>
            <a:ext cx="75663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344019"/>
            <a:ext cx="4937407" cy="3508653"/>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pPr algn="l" latinLnBrk="1">
              <a:buNone/>
            </a:pPr>
            <a:r>
              <a:rPr lang="en-CA" sz="1600" b="0" i="0" dirty="0">
                <a:effectLst/>
                <a:latin typeface="Times New Roman" panose="02020603050405020304" pitchFamily="18" charset="0"/>
                <a:cs typeface="Times New Roman" panose="02020603050405020304" pitchFamily="18" charset="0"/>
              </a:rPr>
              <a:t>   • Peak Year: 2024 (95,050 incidents)</a:t>
            </a:r>
          </a:p>
          <a:p>
            <a:pPr algn="l" latinLnBrk="1">
              <a:buNone/>
            </a:pPr>
            <a:r>
              <a:rPr lang="en-CA" sz="1600" b="0" i="0" dirty="0">
                <a:effectLst/>
                <a:latin typeface="Times New Roman" panose="02020603050405020304" pitchFamily="18" charset="0"/>
                <a:cs typeface="Times New Roman" panose="02020603050405020304" pitchFamily="18" charset="0"/>
              </a:rPr>
              <a:t>   • Peak Month: 10 (26,726 incidents)</a:t>
            </a:r>
          </a:p>
          <a:p>
            <a:pPr algn="l" latinLnBrk="1">
              <a:buNone/>
            </a:pPr>
            <a:r>
              <a:rPr lang="en-CA" sz="1600" b="0" i="0" dirty="0">
                <a:effectLst/>
                <a:latin typeface="Times New Roman" panose="02020603050405020304" pitchFamily="18" charset="0"/>
                <a:cs typeface="Times New Roman" panose="02020603050405020304" pitchFamily="18" charset="0"/>
              </a:rPr>
              <a:t>   • Peak Day: Friday (45,844 incidents)</a:t>
            </a:r>
          </a:p>
          <a:p>
            <a:pPr algn="l" latinLnBrk="1">
              <a:buNone/>
            </a:pPr>
            <a:r>
              <a:rPr lang="en-CA" sz="1600" b="0" i="0" dirty="0">
                <a:effectLst/>
                <a:latin typeface="Times New Roman" panose="02020603050405020304" pitchFamily="18" charset="0"/>
                <a:cs typeface="Times New Roman" panose="02020603050405020304" pitchFamily="18" charset="0"/>
              </a:rPr>
              <a:t>   • Peak Hour: 00:00 (28,510 incidents)</a:t>
            </a:r>
          </a:p>
          <a:p>
            <a:pPr latinLnBrk="1"/>
            <a:r>
              <a:rPr lang="en-CA" sz="1600" b="0" i="0" dirty="0">
                <a:effectLst/>
                <a:latin typeface="Times New Roman" panose="02020603050405020304" pitchFamily="18" charset="0"/>
                <a:cs typeface="Times New Roman" panose="02020603050405020304" pitchFamily="18" charset="0"/>
              </a:rPr>
              <a:t>   • </a:t>
            </a:r>
            <a:r>
              <a:rPr lang="en-CA" dirty="0"/>
              <a:t>YoY Change (2023 to 2024)</a:t>
            </a:r>
            <a:r>
              <a:rPr lang="en-CA" sz="1600" b="0" i="0" dirty="0">
                <a:effectLst/>
                <a:latin typeface="Times New Roman" panose="02020603050405020304" pitchFamily="18" charset="0"/>
                <a:cs typeface="Times New Roman" panose="02020603050405020304" pitchFamily="18" charset="0"/>
              </a:rPr>
              <a:t>: -56.7%</a:t>
            </a:r>
          </a:p>
          <a:p>
            <a:pPr latinLnBrk="1"/>
            <a:r>
              <a:rPr lang="en-CA" sz="1600" b="0" i="0" dirty="0">
                <a:effectLst/>
                <a:latin typeface="Times New Roman" panose="02020603050405020304" pitchFamily="18" charset="0"/>
                <a:cs typeface="Times New Roman" panose="02020603050405020304" pitchFamily="18" charset="0"/>
              </a:rPr>
              <a:t>   • </a:t>
            </a:r>
            <a:r>
              <a:rPr lang="en-CA" dirty="0"/>
              <a:t>Total Growth (2016-2024)</a:t>
            </a:r>
            <a:r>
              <a:rPr lang="en-CA" sz="1600" b="0" i="0" dirty="0">
                <a:effectLst/>
                <a:latin typeface="Times New Roman" panose="02020603050405020304" pitchFamily="18" charset="0"/>
                <a:cs typeface="Times New Roman" panose="02020603050405020304" pitchFamily="18" charset="0"/>
              </a:rPr>
              <a:t>: +19.0%</a:t>
            </a:r>
          </a:p>
          <a:p>
            <a:pPr algn="l" latinLnBrk="1">
              <a:buNone/>
            </a:pPr>
            <a:endParaRPr lang="en-CA" b="0" i="0" dirty="0">
              <a:effectLst/>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24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778327" y="1417638"/>
            <a:ext cx="10635345" cy="424646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1068160" y="5827679"/>
            <a:ext cx="10055677" cy="892552"/>
          </a:xfrm>
          <a:prstGeom prst="rect">
            <a:avLst/>
          </a:prstGeom>
          <a:noFill/>
        </p:spPr>
        <p:txBody>
          <a:bodyPr wrap="square">
            <a:spAutoFit/>
          </a:bodyPr>
          <a:lstStyle/>
          <a:p>
            <a:pPr marL="285750" indent="-285750" algn="ctr"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Theft and Assaults Dominate Crime Volume</a:t>
            </a:r>
          </a:p>
          <a:p>
            <a:pPr marL="285750" indent="-285750" algn="ctr"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a:p>
            <a:pPr latinLnBrk="1"/>
            <a:endParaRPr lang="en-CA" sz="16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120390" y="1276819"/>
            <a:ext cx="2824419" cy="2618294"/>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3878876"/>
            <a:ext cx="3047462" cy="2477476"/>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944810" y="1276820"/>
            <a:ext cx="2946747" cy="2602056"/>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1276819"/>
            <a:ext cx="2824192" cy="2618293"/>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45570" y="2127585"/>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456903" y="1536857"/>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136765" y="1360700"/>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172276"/>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3895112"/>
            <a:ext cx="2824421" cy="2461239"/>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3895113"/>
            <a:ext cx="2757578" cy="2461239"/>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4651697"/>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3946780"/>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24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76275" y="3878876"/>
            <a:ext cx="2444113" cy="2490965"/>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3984955"/>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76274" y="1276818"/>
            <a:ext cx="2444115" cy="260205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(November 2025 – December 2026)</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24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122887" y="1583599"/>
            <a:ext cx="5069113" cy="5109091"/>
          </a:xfrm>
          <a:prstGeom prst="rect">
            <a:avLst/>
          </a:prstGeom>
          <a:noFill/>
        </p:spPr>
        <p:txBody>
          <a:bodyPr wrap="square">
            <a:spAutoFit/>
          </a:bodyPr>
          <a:lstStyle/>
          <a:p>
            <a:r>
              <a:rPr lang="en-CA" sz="1600" b="1" dirty="0">
                <a:solidFill>
                  <a:srgbClr val="0F1115"/>
                </a:solidFill>
                <a:latin typeface="Times New Roman" panose="02020603050405020304" pitchFamily="18" charset="0"/>
                <a:cs typeface="Times New Roman" panose="02020603050405020304" pitchFamily="18" charset="0"/>
              </a:rPr>
              <a:t>MPDELING</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Model: Prophet, ARIMA and LSTM time-series modeling  </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Platform for </a:t>
            </a:r>
            <a:r>
              <a:rPr lang="en-US" sz="1400" dirty="0">
                <a:solidFill>
                  <a:srgbClr val="0F1115"/>
                </a:solidFill>
                <a:latin typeface="Times New Roman" panose="02020603050405020304" pitchFamily="18" charset="0"/>
                <a:cs typeface="Times New Roman" panose="02020603050405020304" pitchFamily="18" charset="0"/>
              </a:rPr>
              <a:t>LSTM </a:t>
            </a:r>
            <a:r>
              <a:rPr lang="en-CA" sz="1400" dirty="0">
                <a:solidFill>
                  <a:srgbClr val="0F1115"/>
                </a:solidFill>
                <a:latin typeface="Times New Roman" panose="02020603050405020304" pitchFamily="18" charset="0"/>
                <a:cs typeface="Times New Roman" panose="02020603050405020304" pitchFamily="18" charset="0"/>
              </a:rPr>
              <a:t>: </a:t>
            </a:r>
            <a:r>
              <a:rPr lang="en-US" sz="1400" dirty="0">
                <a:solidFill>
                  <a:srgbClr val="0F1115"/>
                </a:solidFill>
                <a:latin typeface="Times New Roman" panose="02020603050405020304" pitchFamily="18" charset="0"/>
                <a:cs typeface="Times New Roman" panose="02020603050405020304" pitchFamily="18" charset="0"/>
              </a:rPr>
              <a:t>RNN, TensorFlow &amp; </a:t>
            </a:r>
            <a:r>
              <a:rPr lang="en-US" sz="1400" dirty="0" err="1">
                <a:solidFill>
                  <a:srgbClr val="0F1115"/>
                </a:solidFill>
                <a:latin typeface="Times New Roman" panose="02020603050405020304" pitchFamily="18" charset="0"/>
                <a:cs typeface="Times New Roman" panose="02020603050405020304" pitchFamily="18" charset="0"/>
              </a:rPr>
              <a:t>Keras</a:t>
            </a:r>
            <a:r>
              <a:rPr lang="en-US" sz="1400" dirty="0">
                <a:solidFill>
                  <a:srgbClr val="0F1115"/>
                </a:solidFill>
                <a:latin typeface="Times New Roman" panose="02020603050405020304" pitchFamily="18" charset="0"/>
                <a:cs typeface="Times New Roman" panose="02020603050405020304" pitchFamily="18" charset="0"/>
              </a:rPr>
              <a:t> </a:t>
            </a:r>
            <a:endParaRPr lang="en-CA" sz="1400" dirty="0">
              <a:solidFill>
                <a:srgbClr val="0F111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Effectively captured recurring monthly and seasonality patterns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Data Distribution </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Training (2020-2023): 163,686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Outlier (2024): 94,816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Holdout (2025 Jan-Oct): 38,993 records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Forecast: </a:t>
            </a:r>
            <a:r>
              <a:rPr lang="en-CA" sz="1400" dirty="0">
                <a:latin typeface="Times New Roman" panose="02020603050405020304" pitchFamily="18" charset="0"/>
                <a:cs typeface="Times New Roman" panose="02020603050405020304" pitchFamily="18" charset="0"/>
              </a:rPr>
              <a:t>Nov 2025 - Dec 2026</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Running Ensemble Forecasting</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Dynamic weights - LR: 0.32, ES: 0.50, Seasonal: 0.18</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Validation Results (2025 Jan-Oct):</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Actual: 3899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Forecast: 4234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MAE: 335 crimes | MAPE: 9.0% | RMSE: 407</a:t>
            </a:r>
          </a:p>
          <a:p>
            <a:endParaRPr lang="en-CA" sz="1400" dirty="0">
              <a:solidFill>
                <a:srgbClr val="0F1115"/>
              </a:solidFill>
              <a:latin typeface="Times New Roman" panose="02020603050405020304" pitchFamily="18" charset="0"/>
              <a:cs typeface="Times New Roman" panose="02020603050405020304" pitchFamily="18" charset="0"/>
            </a:endParaRPr>
          </a:p>
          <a:p>
            <a:pPr latinLnBrk="1"/>
            <a:r>
              <a:rPr lang="en-CA" sz="1600" b="1" dirty="0">
                <a:latin typeface="Times New Roman" panose="02020603050405020304" pitchFamily="18" charset="0"/>
                <a:cs typeface="Times New Roman" panose="02020603050405020304" pitchFamily="18" charset="0"/>
              </a:rPr>
              <a:t>STRATEGIC RECOMMENDATIONS</a:t>
            </a:r>
          </a:p>
          <a:p>
            <a:pPr latinLnBrk="1"/>
            <a:r>
              <a:rPr lang="en-CA" sz="1600" dirty="0">
                <a:latin typeface="Times New Roman" panose="02020603050405020304" pitchFamily="18" charset="0"/>
                <a:cs typeface="Times New Roman" panose="02020603050405020304" pitchFamily="18" charset="0"/>
              </a:rPr>
              <a:t>   </a:t>
            </a:r>
            <a:r>
              <a:rPr lang="en-CA" sz="1400" dirty="0">
                <a:latin typeface="Times New Roman" panose="02020603050405020304" pitchFamily="18" charset="0"/>
                <a:cs typeface="Times New Roman" panose="02020603050405020304" pitchFamily="18" charset="0"/>
              </a:rPr>
              <a:t>1. Base 2026 planning on 3394 crimes/month forecast</a:t>
            </a:r>
          </a:p>
          <a:p>
            <a:pPr latinLnBrk="1"/>
            <a:r>
              <a:rPr lang="en-CA" sz="1400" dirty="0">
                <a:latin typeface="Times New Roman" panose="02020603050405020304" pitchFamily="18" charset="0"/>
                <a:cs typeface="Times New Roman" panose="02020603050405020304" pitchFamily="18" charset="0"/>
              </a:rPr>
              <a:t>   2. Maintain ±502 crimes flexibility in budgets</a:t>
            </a:r>
          </a:p>
          <a:p>
            <a:pPr latinLnBrk="1"/>
            <a:r>
              <a:rPr lang="en-CA" sz="1400" dirty="0">
                <a:latin typeface="Times New Roman" panose="02020603050405020304" pitchFamily="18" charset="0"/>
                <a:cs typeface="Times New Roman" panose="02020603050405020304" pitchFamily="18" charset="0"/>
              </a:rPr>
              <a:t>   3. Continue quarterly forecast validation &amp; model updates</a:t>
            </a:r>
          </a:p>
          <a:p>
            <a:pPr latinLnBrk="1"/>
            <a:r>
              <a:rPr lang="en-CA" sz="1400" dirty="0">
                <a:latin typeface="Times New Roman" panose="02020603050405020304" pitchFamily="18" charset="0"/>
                <a:cs typeface="Times New Roman" panose="02020603050405020304" pitchFamily="18" charset="0"/>
              </a:rPr>
              <a:t>   4. Investigate 2024 anomaly for potential systemic insights</a:t>
            </a:r>
          </a:p>
          <a:p>
            <a:pPr latinLnBrk="1"/>
            <a:r>
              <a:rPr lang="en-CA" sz="1400" dirty="0">
                <a:latin typeface="Times New Roman" panose="02020603050405020304" pitchFamily="18" charset="0"/>
                <a:cs typeface="Times New Roman" panose="02020603050405020304" pitchFamily="18" charset="0"/>
              </a:rPr>
              <a:t>   5. Monitor category-specific trends for targeted interventions</a:t>
            </a:r>
          </a:p>
        </p:txBody>
      </p:sp>
      <p:pic>
        <p:nvPicPr>
          <p:cNvPr id="12" name="Picture 11">
            <a:extLst>
              <a:ext uri="{FF2B5EF4-FFF2-40B4-BE49-F238E27FC236}">
                <a16:creationId xmlns:a16="http://schemas.microsoft.com/office/drawing/2014/main" id="{AD0C516C-DB4F-2698-5739-75FB8757D58C}"/>
              </a:ext>
            </a:extLst>
          </p:cNvPr>
          <p:cNvPicPr>
            <a:picLocks noChangeAspect="1"/>
          </p:cNvPicPr>
          <p:nvPr/>
        </p:nvPicPr>
        <p:blipFill>
          <a:blip r:embed="rId2"/>
          <a:stretch>
            <a:fillRect/>
          </a:stretch>
        </p:blipFill>
        <p:spPr>
          <a:xfrm>
            <a:off x="107439" y="1698172"/>
            <a:ext cx="7015448" cy="4658180"/>
          </a:xfrm>
          <a:prstGeom prst="rect">
            <a:avLst/>
          </a:prstGeom>
        </p:spPr>
      </p:pic>
      <p:sp>
        <p:nvSpPr>
          <p:cNvPr id="13" name="TextBox 12">
            <a:extLst>
              <a:ext uri="{FF2B5EF4-FFF2-40B4-BE49-F238E27FC236}">
                <a16:creationId xmlns:a16="http://schemas.microsoft.com/office/drawing/2014/main" id="{53E07E54-46E8-8B00-160F-B745368C22DC}"/>
              </a:ext>
            </a:extLst>
          </p:cNvPr>
          <p:cNvSpPr txBox="1"/>
          <p:nvPr/>
        </p:nvSpPr>
        <p:spPr>
          <a:xfrm>
            <a:off x="833663" y="3506606"/>
            <a:ext cx="4493987" cy="1041311"/>
          </a:xfrm>
          <a:prstGeom prst="rect">
            <a:avLst/>
          </a:prstGeom>
          <a:noFill/>
        </p:spPr>
        <p:txBody>
          <a:bodyPr wrap="square">
            <a:spAutoFit/>
          </a:bodyPr>
          <a:lstStyle/>
          <a:p>
            <a:pPr>
              <a:spcAft>
                <a:spcPts val="400"/>
              </a:spcAft>
              <a:defRPr sz="1000"/>
            </a:pPr>
            <a:r>
              <a:rPr sz="1100" b="1" dirty="0">
                <a:latin typeface="Times New Roman" panose="02020603050405020304" pitchFamily="18" charset="0"/>
                <a:cs typeface="Times New Roman" panose="02020603050405020304" pitchFamily="18" charset="0"/>
              </a:rPr>
              <a:t>Priority: </a:t>
            </a:r>
            <a:r>
              <a:rPr sz="1100" dirty="0">
                <a:latin typeface="Times New Roman" panose="02020603050405020304" pitchFamily="18" charset="0"/>
                <a:cs typeface="Times New Roman" panose="02020603050405020304" pitchFamily="18" charset="0"/>
              </a:rPr>
              <a:t>Focus resources on high-risk districts while trend is favorable</a:t>
            </a:r>
          </a:p>
          <a:p>
            <a:pPr>
              <a:spcAft>
                <a:spcPts val="400"/>
              </a:spcAft>
              <a:defRPr sz="1000"/>
            </a:pPr>
            <a:r>
              <a:rPr sz="1100" b="1" dirty="0">
                <a:latin typeface="Times New Roman" panose="02020603050405020304" pitchFamily="18" charset="0"/>
                <a:cs typeface="Times New Roman" panose="02020603050405020304" pitchFamily="18" charset="0"/>
              </a:rPr>
              <a:t>Action:</a:t>
            </a:r>
            <a:r>
              <a:rPr sz="1100" dirty="0">
                <a:latin typeface="Times New Roman" panose="02020603050405020304" pitchFamily="18" charset="0"/>
                <a:cs typeface="Times New Roman" panose="02020603050405020304" pitchFamily="18" charset="0"/>
              </a:rPr>
              <a:t> Use forecasting to optimize patrol schedules and resource allocation</a:t>
            </a:r>
          </a:p>
          <a:p>
            <a:pPr>
              <a:spcAft>
                <a:spcPts val="400"/>
              </a:spcAft>
              <a:defRPr sz="1000"/>
            </a:pPr>
            <a:r>
              <a:rPr lang="en-CA" sz="1100" b="1" dirty="0">
                <a:latin typeface="Times New Roman" panose="02020603050405020304" pitchFamily="18" charset="0"/>
                <a:cs typeface="Times New Roman" panose="02020603050405020304" pitchFamily="18" charset="0"/>
              </a:rPr>
              <a:t>Data</a:t>
            </a:r>
            <a:r>
              <a:rPr sz="1100" b="1" dirty="0">
                <a:latin typeface="Times New Roman" panose="02020603050405020304" pitchFamily="18" charset="0"/>
                <a:cs typeface="Times New Roman" panose="02020603050405020304" pitchFamily="18" charset="0"/>
              </a:rPr>
              <a:t>:</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The 2024 peak is treated as a statistical outlier to build a stable forecasting model; however, our strategic response is directly informed by the drivers of that peak</a:t>
            </a:r>
            <a:endParaRP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24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9</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6879771" y="1463456"/>
            <a:ext cx="4893821" cy="4349909"/>
          </a:xfrm>
          <a:prstGeom prst="rect">
            <a:avLst/>
          </a:prstGeom>
          <a:noFill/>
        </p:spPr>
        <p:txBody>
          <a:bodyPr wrap="square">
            <a:spAutoFit/>
          </a:bodyPr>
          <a:lstStyle/>
          <a:p>
            <a:pPr algn="l" latinLnBrk="1">
              <a:buNone/>
            </a:pPr>
            <a:r>
              <a:rPr lang="en-CA" sz="2400" b="1" i="0" dirty="0">
                <a:effectLst/>
                <a:latin typeface="Times New Roman" panose="02020603050405020304" pitchFamily="18" charset="0"/>
                <a:cs typeface="Times New Roman" panose="02020603050405020304" pitchFamily="18" charset="0"/>
              </a:rPr>
              <a:t>Forecasting:</a:t>
            </a:r>
            <a:r>
              <a:rPr lang="en-CA" b="0" i="0" dirty="0">
                <a:effectLst/>
                <a:latin typeface="menlo"/>
              </a:rPr>
              <a:t> </a:t>
            </a:r>
          </a:p>
          <a:p>
            <a:pPr marL="285750" indent="-285750" algn="l" latinLnBrk="1">
              <a:buFont typeface="Arial" panose="020B0604020202020204" pitchFamily="34" charset="0"/>
              <a:buChar char="•"/>
            </a:pPr>
            <a:r>
              <a:rPr lang="en-CA" b="0" i="0" dirty="0">
                <a:effectLst/>
                <a:latin typeface="menlo"/>
              </a:rPr>
              <a:t>2025 Total Crimes: 47051 (Jan-Oct actual + Nov-Dec forecast)</a:t>
            </a:r>
          </a:p>
          <a:p>
            <a:pPr marL="285750" indent="-285750" algn="l" latinLnBrk="1">
              <a:buFont typeface="Arial" panose="020B0604020202020204" pitchFamily="34" charset="0"/>
              <a:buChar char="•"/>
            </a:pPr>
            <a:r>
              <a:rPr lang="en-CA" b="0" i="0" dirty="0">
                <a:effectLst/>
                <a:latin typeface="menlo"/>
              </a:rPr>
              <a:t>2026 Total Crimes: 49476 (full year forecast)</a:t>
            </a:r>
          </a:p>
          <a:p>
            <a:pPr marL="285750" indent="-285750" algn="l" latinLnBrk="1">
              <a:buFont typeface="Arial" panose="020B0604020202020204" pitchFamily="34" charset="0"/>
              <a:buChar char="•"/>
            </a:pPr>
            <a:r>
              <a:rPr lang="en-CA" b="0" i="0" dirty="0">
                <a:effectLst/>
                <a:latin typeface="menlo"/>
              </a:rPr>
              <a:t>2025 Monthly Average: 3921</a:t>
            </a:r>
          </a:p>
          <a:p>
            <a:pPr marL="285750" indent="-285750" algn="l" latinLnBrk="1">
              <a:buFont typeface="Arial" panose="020B0604020202020204" pitchFamily="34" charset="0"/>
              <a:buChar char="•"/>
            </a:pPr>
            <a:r>
              <a:rPr lang="en-CA" b="0" i="0" dirty="0">
                <a:effectLst/>
                <a:latin typeface="menlo"/>
              </a:rPr>
              <a:t>2026 Monthly Average: 4123</a:t>
            </a:r>
          </a:p>
          <a:p>
            <a:pPr marL="285750" indent="-285750" algn="l" latinLnBrk="1">
              <a:buFont typeface="Arial" panose="020B0604020202020204" pitchFamily="34" charset="0"/>
              <a:buChar char="•"/>
            </a:pPr>
            <a:r>
              <a:rPr lang="en-CA" b="0" i="0" dirty="0">
                <a:effectLst/>
                <a:latin typeface="menlo"/>
              </a:rPr>
              <a:t>Overall Change: +5.2%</a:t>
            </a:r>
          </a:p>
          <a:p>
            <a:pPr marL="285750" indent="-285750" algn="l" latinLnBrk="1">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a:spcAft>
                <a:spcPts val="800"/>
              </a:spcAft>
              <a:defRPr sz="1400" b="1"/>
            </a:pPr>
            <a:r>
              <a:rPr lang="en-CA" sz="2400" b="1" dirty="0">
                <a:latin typeface="Times New Roman" panose="02020603050405020304" pitchFamily="18" charset="0"/>
                <a:cs typeface="Times New Roman" panose="02020603050405020304" pitchFamily="18" charset="0"/>
              </a:rPr>
              <a:t>Urgent Action Needed</a:t>
            </a:r>
          </a:p>
          <a:p>
            <a:pPr marL="285750" indent="-285750" latinLnBrk="1">
              <a:buFont typeface="Arial" panose="020B0604020202020204" pitchFamily="34" charset="0"/>
              <a:buChar char="•"/>
            </a:pPr>
            <a:r>
              <a:rPr lang="en-CA" dirty="0">
                <a:latin typeface="menlo"/>
              </a:rPr>
              <a:t>Priority: Proactively reallocate resources to counter an emerging negative trend.</a:t>
            </a:r>
          </a:p>
          <a:p>
            <a:pPr marL="285750" indent="-285750" latinLnBrk="1">
              <a:buFont typeface="Arial" panose="020B0604020202020204" pitchFamily="34" charset="0"/>
              <a:buChar char="•"/>
            </a:pPr>
            <a:r>
              <a:rPr lang="en-CA" dirty="0">
                <a:latin typeface="menlo"/>
              </a:rPr>
              <a:t>Action: Adjust patrol schedules and resource deployment based on the revised forecast to mitigate risk</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5" y="1338943"/>
            <a:ext cx="5780316" cy="2474056"/>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5" y="3896188"/>
            <a:ext cx="5780316" cy="2330442"/>
          </a:xfrm>
          <a:prstGeom prst="rect">
            <a:avLst/>
          </a:prstGeom>
        </p:spPr>
      </p:pic>
    </p:spTree>
    <p:extLst>
      <p:ext uri="{BB962C8B-B14F-4D97-AF65-F5344CB8AC3E}">
        <p14:creationId xmlns:p14="http://schemas.microsoft.com/office/powerpoint/2010/main" val="344447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2657</TotalTime>
  <Words>1970</Words>
  <Application>Microsoft Office PowerPoint</Application>
  <PresentationFormat>Widescreen</PresentationFormat>
  <Paragraphs>212</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menlo</vt:lpstr>
      <vt:lpstr>Times New Roman</vt:lpstr>
      <vt:lpstr>Wingdings</vt:lpstr>
      <vt:lpstr>Office Theme</vt:lpstr>
      <vt:lpstr>York Region Crime Analysis: A Data-Driven Plan for 2025-2027</vt:lpstr>
      <vt:lpstr>Table of Contents</vt:lpstr>
      <vt:lpstr>Introduction &amp; Objective</vt:lpstr>
      <vt:lpstr>Crime Trend</vt:lpstr>
      <vt:lpstr>Crime Category Distribution</vt:lpstr>
      <vt:lpstr>The Crime-Staffing Feedback Loop</vt:lpstr>
      <vt:lpstr>Yearly Crime Trends &amp; The 2024 Anomaly</vt:lpstr>
      <vt:lpstr>Crime Forecast  (November 2025 – December 2026)</vt:lpstr>
      <vt:lpstr>PowerPoint Presentation</vt:lpstr>
      <vt:lpstr>Police Operation</vt:lpstr>
      <vt:lpstr>District-Level Risk Assessment</vt:lpstr>
      <vt:lpstr>Spotlight on District 4 (Vaughan)</vt:lpstr>
      <vt:lpstr>District 4 (Vaughan) Scheduling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102</cp:revision>
  <dcterms:created xsi:type="dcterms:W3CDTF">2013-01-27T09:14:16Z</dcterms:created>
  <dcterms:modified xsi:type="dcterms:W3CDTF">2025-11-25T04:24:57Z</dcterms:modified>
  <cp:category/>
</cp:coreProperties>
</file>